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257" r:id="rId3"/>
    <p:sldId id="258" r:id="rId4"/>
    <p:sldId id="284" r:id="rId5"/>
    <p:sldId id="262" r:id="rId6"/>
    <p:sldId id="271" r:id="rId7"/>
    <p:sldId id="272" r:id="rId8"/>
    <p:sldId id="273" r:id="rId9"/>
    <p:sldId id="274" r:id="rId10"/>
    <p:sldId id="275" r:id="rId11"/>
    <p:sldId id="276" r:id="rId12"/>
    <p:sldId id="279" r:id="rId13"/>
    <p:sldId id="283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65" r:id="rId22"/>
    <p:sldId id="266" r:id="rId23"/>
    <p:sldId id="268" r:id="rId24"/>
    <p:sldId id="269" r:id="rId25"/>
    <p:sldId id="292" r:id="rId26"/>
    <p:sldId id="293" r:id="rId27"/>
    <p:sldId id="270" r:id="rId28"/>
    <p:sldId id="261" r:id="rId29"/>
    <p:sldId id="294" r:id="rId30"/>
    <p:sldId id="295" r:id="rId31"/>
    <p:sldId id="29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870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4C5ED-8186-4638-9D60-E5314B9566C4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BFCBC-75D7-472E-959E-5565B0B0E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7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C8B59-1426-47DA-8AB0-5B3E404B55D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E3351E3-7268-483B-B95C-4383BA842B24}" type="slidenum">
              <a:rPr lang="ru-RU" altLang="ru-RU" sz="1200"/>
              <a:pPr algn="r" eaLnBrk="1" hangingPunct="1"/>
              <a:t>14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9D4EEFD-B8C6-4350-A49E-B7D61D4B508E}" type="slidenum">
              <a:rPr lang="ru-RU" altLang="ru-RU" sz="1200"/>
              <a:pPr algn="r" eaLnBrk="1" hangingPunct="1"/>
              <a:t>15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9823350-CB05-4200-BFF4-56633841176F}" type="slidenum">
              <a:rPr lang="ru-RU" altLang="ru-RU" sz="1200"/>
              <a:pPr algn="r" eaLnBrk="1" hangingPunct="1"/>
              <a:t>16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http://gifanimation.ru/images/ludi/peopls48.gif" TargetMode="External"/><Relationship Id="rId3" Type="http://schemas.openxmlformats.org/officeDocument/2006/relationships/image" Target="../media/image24.png"/><Relationship Id="rId7" Type="http://schemas.openxmlformats.org/officeDocument/2006/relationships/image" Target="http://gifanimation.ru/images/ludi/39.gif" TargetMode="External"/><Relationship Id="rId12" Type="http://schemas.openxmlformats.org/officeDocument/2006/relationships/image" Target="../media/image3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11" Type="http://schemas.openxmlformats.org/officeDocument/2006/relationships/image" Target="http://gifanimation.ru/images/ludi/11.gif" TargetMode="External"/><Relationship Id="rId5" Type="http://schemas.openxmlformats.org/officeDocument/2006/relationships/image" Target="http://gifanimation.ru/images/ludi/28.gif" TargetMode="External"/><Relationship Id="rId15" Type="http://schemas.openxmlformats.org/officeDocument/2006/relationships/image" Target="http://gifanimation.ru/images/ludi/21_3.gif" TargetMode="External"/><Relationship Id="rId10" Type="http://schemas.openxmlformats.org/officeDocument/2006/relationships/image" Target="../media/image29.gif"/><Relationship Id="rId4" Type="http://schemas.openxmlformats.org/officeDocument/2006/relationships/image" Target="../media/image25.gif"/><Relationship Id="rId9" Type="http://schemas.openxmlformats.org/officeDocument/2006/relationships/image" Target="../media/image28.gif"/><Relationship Id="rId1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http://gifanimation.ru/images/cvety/flower02.gif" TargetMode="External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hyperlink" Target="http://img15.nnm.ru/0/c/d/5/c/b754e14b4a724155b6fa8b2d116.jpg" TargetMode="External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image" Target="../media/image36.jpeg"/><Relationship Id="rId9" Type="http://schemas.openxmlformats.org/officeDocument/2006/relationships/image" Target="http://gifanimation.ru/images/cvety/flower02.gi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games-for-kids.ru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b-trainika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wikium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iqsha.ru/uprazhneniya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" Target="slide5.xm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slide" Target="slide1.xml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628800"/>
            <a:ext cx="7772400" cy="180019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внимания, </a:t>
            </a:r>
            <a:r>
              <a:rPr lang="ru-RU" sz="3200" smtClean="0">
                <a:effectLst/>
                <a:latin typeface="Times New Roman" pitchFamily="18" charset="0"/>
                <a:cs typeface="Times New Roman" pitchFamily="18" charset="0"/>
              </a:rPr>
              <a:t>мышления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и памяти детей с ОВЗ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игры и упражнения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5857892"/>
            <a:ext cx="4669758" cy="835876"/>
          </a:xfrm>
        </p:spPr>
        <p:txBody>
          <a:bodyPr>
            <a:normAutofit/>
          </a:bodyPr>
          <a:lstStyle/>
          <a:p>
            <a:pPr algn="r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Плашинова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рина Семеновна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1428736"/>
            <a:ext cx="491237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Развивающая игра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«Найди фигуру»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3174" y="3286124"/>
            <a:ext cx="4299575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3"/>
                </a:solidFill>
                <a:latin typeface="+mn-lt"/>
              </a:rPr>
              <a:t>Цель: развитие мышления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86688" y="2643188"/>
            <a:ext cx="1071562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571750" y="3857625"/>
            <a:ext cx="1285875" cy="1143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813" y="4643438"/>
            <a:ext cx="1071562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00563" y="4929188"/>
            <a:ext cx="1071562" cy="1143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множение 9"/>
          <p:cNvSpPr/>
          <p:nvPr/>
        </p:nvSpPr>
        <p:spPr>
          <a:xfrm>
            <a:off x="6357938" y="4071938"/>
            <a:ext cx="1500187" cy="1500187"/>
          </a:xfrm>
          <a:prstGeom prst="mathMultiply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множение 10"/>
          <p:cNvSpPr/>
          <p:nvPr/>
        </p:nvSpPr>
        <p:spPr>
          <a:xfrm>
            <a:off x="285750" y="2571750"/>
            <a:ext cx="1428750" cy="1500188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873283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125" y="1000125"/>
          <a:ext cx="4868862" cy="4492624"/>
        </p:xfrm>
        <a:graphic>
          <a:graphicData uri="http://schemas.openxmlformats.org/drawingml/2006/table">
            <a:tbl>
              <a:tblPr/>
              <a:tblGrid>
                <a:gridCol w="1622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593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73" marR="49373" marT="8050" marB="0">
                    <a:lnL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0" i="0" u="none" strike="noStrike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73" marR="49373" marT="8050" marB="0">
                    <a:lnL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0" i="0" u="none" strike="noStrike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73" marR="49373" marT="8050" marB="0">
                    <a:lnL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93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73" marR="49373" marT="8050" marB="0">
                    <a:lnL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44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73" marR="49373" marT="8050" marB="0">
                    <a:lnL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0" i="0" u="none" strike="noStrike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73" marR="49373" marT="8050" marB="0">
                    <a:lnL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0754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0" i="0" u="none" strike="noStrike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73" marR="49373" marT="8050" marB="0">
                    <a:lnL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44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73" marR="49373" marT="8050" marB="0">
                    <a:lnL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81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49373" marR="49373" marT="8050" marB="0">
                    <a:lnL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Равнобедренный треугольник 2"/>
          <p:cNvSpPr/>
          <p:nvPr/>
        </p:nvSpPr>
        <p:spPr>
          <a:xfrm>
            <a:off x="1214438" y="1143000"/>
            <a:ext cx="1285875" cy="1143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928938" y="1214438"/>
            <a:ext cx="1071562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143000"/>
            <a:ext cx="1071563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500563" y="2571750"/>
            <a:ext cx="1285875" cy="1143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28938" y="2571750"/>
            <a:ext cx="1071562" cy="1143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85875" y="2571750"/>
            <a:ext cx="1071563" cy="1143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786063" y="4143375"/>
            <a:ext cx="1285875" cy="1143000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5875" y="4214813"/>
            <a:ext cx="1071563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072313" y="1000125"/>
            <a:ext cx="1285875" cy="1143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215188" y="4286250"/>
            <a:ext cx="1071562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215188" y="2643188"/>
            <a:ext cx="1071562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1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Ребусы</a:t>
            </a:r>
            <a:endParaRPr lang="ru-RU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643050"/>
            <a:ext cx="3358859" cy="2428892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4357694"/>
            <a:ext cx="3494691" cy="2091652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88" y="1928802"/>
            <a:ext cx="4972472" cy="4583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Ребусы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2" y="1285860"/>
            <a:ext cx="7293806" cy="5342752"/>
          </a:xfrm>
        </p:spPr>
      </p:pic>
    </p:spTree>
    <p:extLst>
      <p:ext uri="{BB962C8B-B14F-4D97-AF65-F5344CB8AC3E}">
        <p14:creationId xmlns:p14="http://schemas.microsoft.com/office/powerpoint/2010/main" val="408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115888"/>
            <a:ext cx="6553200" cy="792162"/>
          </a:xfrm>
        </p:spPr>
        <p:txBody>
          <a:bodyPr/>
          <a:lstStyle/>
          <a:p>
            <a:pPr algn="ctr" eaLnBrk="1" hangingPunct="1"/>
            <a:r>
              <a:rPr lang="ru-RU" altLang="ru-RU" b="1" smtClean="0"/>
              <a:t>Упражнение № 1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35150" y="908050"/>
            <a:ext cx="6985000" cy="5543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/>
              <a:t>    У семи братьев по одной сестрице. Сколько всего детей?</a:t>
            </a:r>
          </a:p>
        </p:txBody>
      </p:sp>
      <p:pic>
        <p:nvPicPr>
          <p:cNvPr id="267268" name="Picture 1024" descr="0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8925" y="2565400"/>
            <a:ext cx="123507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69" name="Picture 7" descr="http://gifanimation.ru/images/ludi/28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763713" y="5013325"/>
            <a:ext cx="9779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70" name="Picture 24" descr="http://gifanimation.ru/images/ludi/39.gif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979613" y="1773238"/>
            <a:ext cx="793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71" name="Picture 40" descr="a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363" y="2060575"/>
            <a:ext cx="12954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72" name="Picture 39" descr="5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8175" y="3500438"/>
            <a:ext cx="11906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73" name="Picture 9" descr="http://gifanimation.ru/images/ludi/11.gif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3779838" y="1916113"/>
            <a:ext cx="8588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74" name="Picture 13" descr="http://gifanimation.ru/images/ludi/peopls48.gif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3563938" y="5472113"/>
            <a:ext cx="122396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76" name="Picture 14" descr="http://gifanimation.ru/images/ludi/21_3.gif"/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5435600" y="53006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277" name="Line 13"/>
          <p:cNvSpPr>
            <a:spLocks noChangeShapeType="1"/>
          </p:cNvSpPr>
          <p:nvPr/>
        </p:nvSpPr>
        <p:spPr bwMode="auto">
          <a:xfrm>
            <a:off x="6156325" y="3500438"/>
            <a:ext cx="1728788" cy="10080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7278" name="Line 14"/>
          <p:cNvSpPr>
            <a:spLocks noChangeShapeType="1"/>
          </p:cNvSpPr>
          <p:nvPr/>
        </p:nvSpPr>
        <p:spPr bwMode="auto">
          <a:xfrm flipV="1">
            <a:off x="6877050" y="4868863"/>
            <a:ext cx="1079500" cy="9366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7279" name="Line 15"/>
          <p:cNvSpPr>
            <a:spLocks noChangeShapeType="1"/>
          </p:cNvSpPr>
          <p:nvPr/>
        </p:nvSpPr>
        <p:spPr bwMode="auto">
          <a:xfrm>
            <a:off x="4211638" y="3284538"/>
            <a:ext cx="3455987" cy="1152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7280" name="Line 16"/>
          <p:cNvSpPr>
            <a:spLocks noChangeShapeType="1"/>
          </p:cNvSpPr>
          <p:nvPr/>
        </p:nvSpPr>
        <p:spPr bwMode="auto">
          <a:xfrm flipV="1">
            <a:off x="4500563" y="4724400"/>
            <a:ext cx="3527425" cy="1225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7281" name="Line 17"/>
          <p:cNvSpPr>
            <a:spLocks noChangeShapeType="1"/>
          </p:cNvSpPr>
          <p:nvPr/>
        </p:nvSpPr>
        <p:spPr bwMode="auto">
          <a:xfrm>
            <a:off x="2484438" y="3068638"/>
            <a:ext cx="5472112" cy="15128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7282" name="Line 18"/>
          <p:cNvSpPr>
            <a:spLocks noChangeShapeType="1"/>
          </p:cNvSpPr>
          <p:nvPr/>
        </p:nvSpPr>
        <p:spPr bwMode="auto">
          <a:xfrm flipV="1">
            <a:off x="2555875" y="4652963"/>
            <a:ext cx="5329238" cy="1152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7283" name="Line 19"/>
          <p:cNvSpPr>
            <a:spLocks noChangeShapeType="1"/>
          </p:cNvSpPr>
          <p:nvPr/>
        </p:nvSpPr>
        <p:spPr bwMode="auto">
          <a:xfrm>
            <a:off x="2916238" y="4365625"/>
            <a:ext cx="5040312" cy="2873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115888"/>
            <a:ext cx="7632700" cy="508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/>
              <a:t>Упражнение № 2</a:t>
            </a:r>
          </a:p>
        </p:txBody>
      </p:sp>
      <p:pic>
        <p:nvPicPr>
          <p:cNvPr id="285700" name="Picture 9" descr="4046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16688" y="3860800"/>
            <a:ext cx="1524000" cy="1428750"/>
          </a:xfrm>
          <a:noFill/>
        </p:spPr>
      </p:pic>
      <p:pic>
        <p:nvPicPr>
          <p:cNvPr id="285701" name="Picture 12" descr="http://gifanimation.ru/images/cvety/flower02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696200" y="5143512"/>
            <a:ext cx="1447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702" name="Picture 1024" descr="00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4581525"/>
            <a:ext cx="13112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703" name="Picture 13" descr="627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5500702"/>
            <a:ext cx="104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5704" name="Rectangle 8"/>
          <p:cNvSpPr>
            <a:spLocks noChangeArrowheads="1"/>
          </p:cNvSpPr>
          <p:nvPr/>
        </p:nvSpPr>
        <p:spPr bwMode="auto">
          <a:xfrm>
            <a:off x="1214414" y="1295401"/>
            <a:ext cx="78216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altLang="ru-RU" sz="2000" b="1" dirty="0"/>
              <a:t>К берегу подошел человек. С ним были волк, коза и капуста. Всем им было необходимо переплыть через речку на лодке. Но трудность заключалась в том, что в лодке мог поместиться только человек, а с ним или волк, или коза, или капуста. Если оставить волка с козой, то волк съест козу, если оставить козу с капустой, то коза съест капусту. Человек долго думал, как решить эту задачу, и все же решил. Попробуйте и вы решить её.</a:t>
            </a:r>
          </a:p>
        </p:txBody>
      </p:sp>
      <p:sp>
        <p:nvSpPr>
          <p:cNvPr id="285705" name="Rectangle 9"/>
          <p:cNvSpPr>
            <a:spLocks noChangeArrowheads="1"/>
          </p:cNvSpPr>
          <p:nvPr/>
        </p:nvSpPr>
        <p:spPr bwMode="auto">
          <a:xfrm>
            <a:off x="500034" y="5143512"/>
            <a:ext cx="4630737" cy="1073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85706" name="AutoShape 10"/>
          <p:cNvSpPr>
            <a:spLocks noChangeArrowheads="1"/>
          </p:cNvSpPr>
          <p:nvPr/>
        </p:nvSpPr>
        <p:spPr bwMode="auto">
          <a:xfrm>
            <a:off x="5143504" y="6429396"/>
            <a:ext cx="2089150" cy="2873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5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5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2852738"/>
            <a:ext cx="6553200" cy="508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5400" b="1" smtClean="0">
                <a:solidFill>
                  <a:schemeClr val="hlink"/>
                </a:solidFill>
              </a:rPr>
              <a:t>ПРОВЕРКА</a:t>
            </a:r>
          </a:p>
        </p:txBody>
      </p:sp>
      <p:pic>
        <p:nvPicPr>
          <p:cNvPr id="11267" name="Picture 4" descr="картинка">
            <a:hlinkClick r:id="rId3" tooltip="&quot;оригинальный размер&quot;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0037" name="Rectangle 5"/>
          <p:cNvSpPr>
            <a:spLocks noChangeArrowheads="1"/>
          </p:cNvSpPr>
          <p:nvPr/>
        </p:nvSpPr>
        <p:spPr bwMode="auto">
          <a:xfrm>
            <a:off x="3059113" y="188913"/>
            <a:ext cx="2814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600" b="1" dirty="0">
                <a:solidFill>
                  <a:schemeClr val="hlink"/>
                </a:solidFill>
              </a:rPr>
              <a:t>ПРОВЕРКА</a:t>
            </a:r>
          </a:p>
        </p:txBody>
      </p:sp>
      <p:pic>
        <p:nvPicPr>
          <p:cNvPr id="300038" name="Picture 1024" descr="0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2725" y="4724400"/>
            <a:ext cx="13112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39" name="Picture 13" descr="627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357563"/>
            <a:ext cx="104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40" name="Picture 9" descr="404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3500438"/>
            <a:ext cx="152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41" name="Picture 12" descr="http://gifanimation.ru/images/cvety/flower02.gif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7524750" y="6315075"/>
            <a:ext cx="1447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042" name="AutoShape 10"/>
          <p:cNvSpPr>
            <a:spLocks noChangeArrowheads="1"/>
          </p:cNvSpPr>
          <p:nvPr/>
        </p:nvSpPr>
        <p:spPr bwMode="auto">
          <a:xfrm>
            <a:off x="5508625" y="5084763"/>
            <a:ext cx="2592388" cy="43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4626 C -0.00955 0.04187 0.00139 0.04626 -0.02118 0.04303 C -0.02535 0.04233 -0.02934 0.03886 -0.03334 0.0384 C -0.05886 0.03539 -0.0849 0.03447 -0.11042 0.03354 C -0.204 0.03632 -0.29757 0.03285 -0.39115 0.03192 C -0.43663 0.02915 -0.48177 0.02868 -0.52726 0.0303 C -0.53334 0.03077 -0.53924 0.031 -0.54532 0.03192 C -0.55191 0.03285 -0.55799 0.03863 -0.56459 0.04002 C -0.57657 0.04256 -0.59722 0.04256 -0.60556 0.04303 C -0.61563 0.04441 -0.62552 0.04488 -0.63559 0.04626 C -0.63733 0.0465 -0.63889 0.04719 -0.64045 0.04788 C -0.64219 0.04881 -0.64358 0.05089 -0.64532 0.05112 C -0.64931 0.05182 -0.6533 0.05112 -0.65729 0.05112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045E-6 C -0.00226 -0.01758 -0.00538 -0.03863 0.00122 -0.05459 C 0.0033 -0.05968 0.00695 -0.06362 0.00833 -0.06917 C 0.0092 -0.07241 0.01077 -0.07865 0.01077 -0.07865 C 0.00781 -0.17928 0.02708 -0.15938 -0.02778 -0.16216 C -0.04288 -0.16123 -0.05503 -0.16193 -0.06875 -0.15591 C -0.08941 -0.16285 -0.10538 -0.16424 -0.12778 -0.1654 C -0.20139 -0.17303 -0.27726 -0.17095 -0.35069 -0.17187 C -0.37691 -0.1809 -0.43906 -0.1765 -0.44948 -0.17673 C -0.49323 -0.17743 -0.53698 -0.17789 -0.58073 -0.17835 C -0.61875 -0.1802 -0.65017 -0.18275 -0.69045 -0.17835 C -0.69705 -0.17766 -0.70208 -0.1691 -0.70851 -0.16702 C -0.71788 -0.16401 -0.72691 -0.16308 -0.73611 -0.15892 C -0.73489 -0.16378 -0.73385 -0.1684 -0.73385 -0.17349 " pathEditMode="relative" ptsTypes="fffffffffffffA">
                                      <p:cBhvr>
                                        <p:cTn id="8" dur="2000" fill="hold"/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4881E-6 C -0.09497 0.00093 -0.1474 -0.00046 -0.22535 0.00648 C -0.23004 0.01064 -0.23507 0.01249 -0.23976 0.01596 C -0.2415 0.01735 -0.24306 0.01966 -0.24462 0.02082 C -0.24705 0.02244 -0.25191 0.02406 -0.25191 0.02406 C -0.32101 0.0229 -0.39011 0.02244 -0.45903 0.01758 C -0.52709 0.00254 -0.6 0.00902 -0.66875 0.0081 C -0.70643 0.01064 -0.72587 0.01064 -0.76997 0.00972 C -0.77709 0.00833 -0.78473 0.0081 -0.7915 0.00486 C -0.79375 0.00185 -0.79671 -3.04881E-6 -0.79879 -0.00324 C -0.80834 -0.01781 -0.79931 -0.00925 -0.8073 -0.01596 C -0.80764 -0.01758 -0.80851 -0.0192 -0.80851 -0.02082 C -0.80834 -0.02776 -0.80921 -0.07587 -0.79879 -0.08513 C -0.79514 -0.0923 -0.7882 -0.10155 -0.78195 -0.10433 C -0.77657 -0.1115 -0.7724 -0.12144 -0.76632 -0.12676 C -0.76285 -0.1337 -0.75278 -0.14735 -0.74705 -0.1492 C -0.74254 -0.15082 -0.73334 -0.15429 -0.73021 -0.15892 " pathEditMode="relative" ptsTypes="ffffffffffffffffA">
                                      <p:cBhvr>
                                        <p:cTn id="10" dur="2000" fill="hold"/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29 0.05112 C -0.61493 0.06986 -0.65261 0.05436 -0.53924 0.05598 C -0.47032 0.05459 -0.47761 0.06061 -0.44167 0.05112 C -0.32275 0.05228 -0.204 0.05112 -0.08507 0.0495 C -0.08091 0.0495 -0.02587 0.05274 -0.00191 0.05274 " pathEditMode="relative" ptsTypes="ffffA">
                                      <p:cBhvr>
                                        <p:cTn id="14" dur="2000" fill="hold"/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385 -0.17349 C -0.73663 -0.16239 -0.7375 -0.161 -0.73385 -0.14296 C -0.73281 -0.13764 -0.71389 -0.13648 -0.71337 -0.13648 C -0.7033 -0.13579 -0.6934 -0.13532 -0.68333 -0.13486 C -0.63819 -0.11982 -0.5901 -0.1307 -0.54358 -0.13 C -0.42031 -0.1307 -0.29687 -0.12931 -0.17361 -0.13324 C -0.14236 -0.13417 -0.11128 -0.13972 -0.07969 -0.13972 " pathEditMode="relative" ptsTypes="ffffffA">
                                      <p:cBhvr>
                                        <p:cTn id="16" dur="2000" fill="hold"/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4.15452E-6 C -0.00277 -0.01041 -0.00243 -0.02105 -0.00364 -0.03193 C -0.00433 -0.03748 -0.00642 -0.0428 -0.00729 -0.04812 C -0.00833 -0.05367 -0.0085 -0.06223 -0.01093 -0.06732 C -0.01909 -0.08397 -0.02569 -0.10179 -0.03368 -0.11867 C -0.03749 -0.12677 -0.0427 -0.13371 -0.04704 -0.14111 C -0.05156 -0.14874 -0.04947 -0.14874 -0.05416 -0.15568 C -0.0618 -0.16679 -0.06163 -0.16586 -0.06996 -0.17326 C -0.07447 -0.1772 -0.0776 -0.18344 -0.08194 -0.18784 C -0.08281 -0.18992 -0.08315 -0.19246 -0.08437 -0.19408 C -0.08645 -0.19686 -0.09149 -0.20056 -0.09149 -0.20056 C -0.09531 -0.20819 -0.09895 -0.21166 -0.10486 -0.21675 C -0.10607 -0.21768 -0.1085 -0.21976 -0.1085 -0.21976 C -0.11284 -0.22832 -0.14149 -0.23248 -0.15173 -0.23271 C -0.21597 -0.23387 -0.28038 -0.23387 -0.34461 -0.23433 C -0.35017 -0.23479 -0.3559 -0.23503 -0.36145 -0.23595 C -0.36649 -0.23665 -0.37604 -0.23919 -0.37604 -0.23919 C -0.46979 -0.23803 -0.55746 -0.23641 -0.65173 -0.23757 C -0.67881 -0.23919 -0.70555 -0.24197 -0.73246 -0.24544 C -0.74045 -0.25076 -0.73558 -0.25284 -0.74218 -0.25677 C -0.75104 -0.26186 -0.75642 -0.26209 -0.76631 -0.26325 C -0.76562 -0.27551 -0.76683 -0.28823 -0.76145 -0.29841 C -0.75781 -0.31321 -0.75729 -0.32478 -0.74704 -0.3338 C -0.74427 -0.33912 -0.7394 -0.34629 -0.73489 -0.34837 C -0.73211 -0.35092 -0.72847 -0.35254 -0.72656 -0.35624 C -0.72569 -0.35786 -0.72534 -0.35994 -0.72413 -0.3611 C -0.72274 -0.36225 -0.72083 -0.36225 -0.71927 -0.36272 C -0.71041 -0.37058 -0.69947 -0.36827 -0.68923 -0.36919 C -0.68315 -0.37035 -0.67795 -0.37151 -0.67222 -0.37405 C -0.66805 -0.37798 -0.6644 -0.38353 -0.65902 -0.38353 " pathEditMode="relative" ptsTypes="fffffffffffffffffffffffffffffA">
                                      <p:cBhvr>
                                        <p:cTn id="20" dur="2000" fill="hold"/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5274 C -0.05052 0.04927 -0.14774 0.04811 -0.14774 0.04811 C -0.24149 0.0421 -0.33576 0.04279 -0.42951 0.04001 C -0.44739 0.03654 -0.4658 0.03678 -0.48385 0.03516 C -0.53854 0.01087 -0.48628 0.03354 -0.64878 0.03354 " pathEditMode="relative" ptsTypes="ffffA">
                                      <p:cBhvr>
                                        <p:cTn id="22" dur="2000" fill="hold"/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69 -0.13972 C -0.15313 -0.14065 -0.21285 -0.14273 -0.28333 -0.14458 C -0.32153 -0.14851 -0.34201 -0.14712 -0.38924 -0.1462 C -0.47292 -0.14967 -0.44063 -0.14897 -0.58212 -0.1462 C -0.59306 -0.14597 -0.60365 -0.13926 -0.61458 -0.13833 C -0.64983 -0.1351 -0.68559 -0.1351 -0.72066 -0.1351 " pathEditMode="relative" ptsTypes="fffffA">
                                      <p:cBhvr>
                                        <p:cTn id="24" dur="2000" fill="hold"/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021 -0.15892 C -0.73542 -0.15684 -0.74063 -0.15545 -0.74601 -0.15429 C -0.75157 -0.14921 -0.75869 -0.14666 -0.76528 -0.14458 C -0.77605 -0.13486 -0.77605 -0.12862 -0.78334 -0.11566 C -0.78508 -0.10872 -0.78837 -0.10317 -0.79046 -0.09646 C -0.7915 -0.09323 -0.79289 -0.08675 -0.79289 -0.08675 C -0.79254 -0.07241 -0.79324 -0.05783 -0.79167 -0.04349 C -0.78924 -0.02221 -0.7632 -0.02129 -0.75313 -0.01943 C -0.74237 -0.01365 -0.72622 -0.00995 -0.71459 -0.00972 C -0.58768 -0.0081 -0.33386 -0.00648 -0.33386 -0.00648 C -0.24497 -0.00024 -0.15712 0.00485 -0.06771 0.00624 C -0.05469 0.0074 -0.04497 0.01041 -0.03265 0.01272 C -0.02796 0.01711 -0.02379 0.01781 -0.01824 0.0192 C -0.00643 0.02961 0.00902 0.02405 0.02274 0.02405 " pathEditMode="relative" ptsTypes="fffffffffffffA">
                                      <p:cBhvr>
                                        <p:cTn id="28" dur="2000" fill="hold"/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29 0.05112 C -0.63785 0.05968 -0.60469 0.05436 -0.58021 0.0576 C -0.56788 0.06315 -0.57396 0.06084 -0.54757 0.06084 C -0.50989 0.06084 -0.47205 0.05968 -0.43437 0.05922 C -0.40798 0.05945 -0.19288 0.04766 -0.09462 0.06408 C -0.0743 0.07171 -0.02101 0.06871 -0.00903 0.06871 " pathEditMode="relative" ptsTypes="fffffA">
                                      <p:cBhvr>
                                        <p:cTn id="30" dur="2000" fill="hold"/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386 -0.1735 C -0.70834 -0.16494 -0.68316 -0.16517 -0.65677 -0.16401 C -0.62049 -0.15198 -0.65851 -0.16401 -0.55556 -0.16401 C -0.50018 -0.16401 -0.44462 -0.1617 -0.38924 -0.16077 C -0.30625 -0.1418 -0.2191 -0.14782 -0.13507 -0.1462 C -0.0974 -0.14435 -0.11337 -0.14458 -0.08681 -0.14458 " pathEditMode="relative" ptsTypes="fffffA">
                                      <p:cBhvr>
                                        <p:cTn id="32" dur="2000" fill="hold"/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4277E-6 C -0.00486 0.0192 -0.00347 0.06731 -0.00486 0.09322 C -0.0382 0.0916 -0.0441 0.09021 -0.0783 0.0916 C -0.11719 0.09021 -0.15538 0.08651 -0.1941 0.0835 C -0.20521 0.08096 -0.2158 0.08027 -0.22674 0.07541 C -0.23351 0.0724 -0.24097 0.07448 -0.24826 0.07379 C -0.2526 0.07333 -0.25712 0.07263 -0.26163 0.0724 C -0.27465 0.07171 -0.28802 0.07124 -0.30122 0.07078 C -0.32847 0.06477 -0.35573 0.06523 -0.38316 0.0643 C -0.38195 0.06315 -0.37969 0.06292 -0.37969 0.06107 C -0.37969 0.05945 -0.38195 0.06199 -0.38316 0.06268 C -0.38455 0.06361 -0.38542 0.065 -0.38681 0.06592 C -0.39167 0.06893 -0.40017 0.0687 -0.40382 0.06916 C -0.41545 0.07448 -0.40833 0.07217 -0.42535 0.07379 C -0.43872 0.07818 -0.45278 0.07402 -0.46632 0.0724 C -0.48021 0.06615 -0.47101 0.06939 -0.49514 0.06754 C -0.50347 0.06615 -0.51198 0.06361 -0.52066 0.06268 C -0.53142 0.0613 -0.55295 0.05945 -0.55295 0.05945 C -0.55538 0.05898 -0.55799 0.05898 -0.56024 0.05783 C -0.56302 0.05644 -0.56754 0.05135 -0.56754 0.05135 C -0.57049 0.04557 -0.57396 0.04279 -0.5783 0.03863 C -0.58073 0.03631 -0.58559 0.03215 -0.58559 0.03215 C -0.5901 0.02336 -0.59514 0.01642 -0.6 0.00809 C -0.61024 -0.00926 -0.60017 0.00462 -0.60851 -0.00648 C -0.61129 -0.01689 -0.60747 -0.00555 -0.6132 -0.01434 C -0.61927 -0.02383 -0.62083 -0.03609 -0.62899 -0.04326 C -0.63403 -0.05367 -0.63681 -0.06454 -0.64097 -0.07541 " pathEditMode="relative" ptsTypes="ffffffffffffffffffffffffffA">
                                      <p:cBhvr>
                                        <p:cTn id="36" dur="2000" fill="hold"/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5274 C -0.02083 0.04557 -0.03646 0.0488 -0.0585 0.04811 C -0.06458 0.04672 -0.07066 0.04533 -0.07656 0.04325 C -0.10868 0.04557 -0.1408 0.04533 -0.17291 0.04811 C -0.18333 0.05042 -0.19288 0.05482 -0.20312 0.05759 C -0.29722 0.05551 -0.31528 0.0569 -0.37778 0.05135 C -0.39427 0.04695 -0.40903 0.04464 -0.42604 0.04325 C -0.49687 0.03122 -0.58003 0.03839 -0.64531 0.03839 " pathEditMode="relative" ptsTypes="fffffffA">
                                      <p:cBhvr>
                                        <p:cTn id="38" dur="2000" fill="hold"/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69 -0.13971 C -0.15729 -0.14041 -0.2434 -0.13624 -0.32309 -0.14434 C -0.32448 -0.1448 -0.32986 -0.14642 -0.33143 -0.14758 C -0.33281 -0.1485 -0.33368 -0.15035 -0.33507 -0.15082 C -0.33889 -0.15244 -0.34323 -0.15244 -0.34705 -0.15406 C -0.34948 -0.15521 -0.35434 -0.15729 -0.35434 -0.15729 C -0.3816 -0.15475 -0.40538 -0.15336 -0.43386 -0.15244 C -0.43941 -0.14989 -0.44514 -0.15012 -0.4507 -0.14758 C -0.53594 -0.15012 -0.62101 -0.1492 -0.70608 -0.1492 " pathEditMode="relative" ptsTypes="ffffffffA">
                                      <p:cBhvr>
                                        <p:cTn id="40" dur="2000" fill="hold"/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3 0.05113 C -0.58022 0.05205 -0.51199 0.0546 -0.4356 0.05598 C -0.17345 0.05367 -0.31598 0.05437 -0.00799 0.05437 " pathEditMode="relative" ptsTypes="ffA">
                                      <p:cBhvr>
                                        <p:cTn id="44" dur="2000" fill="hold"/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385 -0.17349 C -0.65937 -0.13948 -0.57639 -0.1677 -0.49774 -0.16701 C -0.3908 -0.16423 -0.2842 -0.16886 -0.17726 -0.17025 C -0.1592 -0.17071 -0.14115 -0.17187 -0.12309 -0.17187 C -0.11337 -0.17187 -0.0941 -0.17025 -0.0941 -0.17025 " pathEditMode="relative" ptsTypes="ffffA">
                                      <p:cBhvr>
                                        <p:cTn id="46" dur="2000" fill="hold"/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5406E-6 C -0.07326 -0.00093 -0.14583 -0.00347 -0.21927 -0.00162 C -0.2309 0.00069 -0.23785 0.00601 -0.24444 0.0192 C -0.24687 0.03076 -0.24323 0.01735 -0.2493 0.02729 C -0.25607 0.0384 -0.24357 0.02614 -0.25399 0.03539 C -0.35937 -0.01134 -0.47569 0.03169 -0.58663 0.03053 C -0.63663 0.03007 -0.73715 0.02891 -0.73715 0.02891 C -0.75989 0.02706 -0.78767 0.031 -0.80694 0.0111 C -0.81024 -0.00139 -0.80521 0.01365 -0.8118 0.00486 C -0.82604 -0.01411 -0.80989 0.00115 -0.82031 -0.0081 C -0.82309 -0.01365 -0.82569 -0.01712 -0.82986 -0.02082 C -0.83576 -0.03285 -0.83298 -0.02753 -0.83837 -0.03701 C -0.84132 -0.04835 -0.83871 -0.04465 -0.84444 -0.04974 C -0.84566 -0.05529 -0.8467 -0.05945 -0.84913 -0.06431 C -0.85035 -0.06269 -0.85191 -0.0613 -0.85278 -0.05945 C -0.85347 -0.05806 -0.85312 -0.05598 -0.85399 -0.05459 C -0.85486 -0.05297 -0.85712 -0.05321 -0.85764 -0.05135 C -0.85851 -0.04789 -0.85764 -0.04395 -0.85764 -0.04025 " pathEditMode="relative" ptsTypes="fffffffffffffffffA">
                                      <p:cBhvr>
                                        <p:cTn id="50" dur="2000" fill="hold"/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5274 C -0.01146 0.04858 -0.00764 0.04974 -0.02604 0.0495 C -0.10313 0.04858 -0.18038 0.04835 -0.25747 0.04789 C -0.30712 0.04673 -0.3559 0.04442 -0.40556 0.04164 C -0.42083 0.03817 -0.41024 0.04048 -0.43698 0.03678 C -0.44097 0.03632 -0.44896 0.03516 -0.44896 0.03516 C -0.51406 0.03678 -0.49514 0.03655 -0.52969 0.04164 C -0.55295 0.05205 -0.57951 0.04789 -0.60434 0.0495 C -0.62292 0.04904 -0.64132 0.04881 -0.6599 0.04789 C -0.66146 0.04789 -0.66302 0.04673 -0.66458 0.04627 C -0.66736 0.04557 -0.6757 0.04627 -0.67309 0.04465 C -0.66979 0.04256 -0.6658 0.04465 -0.66215 0.04465 " pathEditMode="relative" ptsTypes="fffffffffffA">
                                      <p:cBhvr>
                                        <p:cTn id="52" dur="2000" fill="hold"/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69 -0.13972 C -0.29739 -0.14481 -0.5151 -0.14134 -0.73281 -0.14134 " pathEditMode="relative" ptsTypes="fA">
                                      <p:cBhvr>
                                        <p:cTn id="54" dur="2000" fill="hold"/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42" grpId="0" animBg="1"/>
      <p:bldP spid="300042" grpId="1" animBg="1"/>
      <p:bldP spid="300042" grpId="2" animBg="1"/>
      <p:bldP spid="300042" grpId="3" animBg="1"/>
      <p:bldP spid="300042" grpId="4" animBg="1"/>
      <p:bldP spid="300042" grpId="5" animBg="1"/>
      <p:bldP spid="300042" grpId="6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05725" cy="508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/>
              <a:t>УПРАЖНЕНИЕ № 3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640763" cy="56864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smtClean="0"/>
              <a:t>Назовите 5 дней, не называя чисел и названий дней недели</a:t>
            </a:r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107950" y="3351213"/>
            <a:ext cx="88566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ru-RU" altLang="ru-RU" sz="3200" b="1">
                <a:solidFill>
                  <a:srgbClr val="FF0000"/>
                </a:solidFill>
              </a:rPr>
              <a:t>     позавчера, вчера, сегодня, завтра, послезавтра</a:t>
            </a:r>
          </a:p>
        </p:txBody>
      </p:sp>
      <p:pic>
        <p:nvPicPr>
          <p:cNvPr id="15365" name="Рисунок 6" descr="лялька2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49813"/>
            <a:ext cx="2124075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779838" y="2492375"/>
            <a:ext cx="790575" cy="966788"/>
            <a:chOff x="2256" y="2544"/>
            <a:chExt cx="720" cy="672"/>
          </a:xfrm>
        </p:grpSpPr>
        <p:sp>
          <p:nvSpPr>
            <p:cNvPr id="15380" name="AutoShape 14"/>
            <p:cNvSpPr>
              <a:spLocks noChangeArrowheads="1"/>
            </p:cNvSpPr>
            <p:nvPr/>
          </p:nvSpPr>
          <p:spPr bwMode="auto">
            <a:xfrm>
              <a:off x="2256" y="2544"/>
              <a:ext cx="720" cy="672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altLang="ru-RU" sz="4000" b="1"/>
            </a:p>
          </p:txBody>
        </p:sp>
        <p:sp>
          <p:nvSpPr>
            <p:cNvPr id="15381" name="Text Box 15"/>
            <p:cNvSpPr txBox="1">
              <a:spLocks noChangeArrowheads="1"/>
            </p:cNvSpPr>
            <p:nvPr/>
          </p:nvSpPr>
          <p:spPr bwMode="auto">
            <a:xfrm>
              <a:off x="2401" y="2721"/>
              <a:ext cx="425" cy="487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4000" b="1"/>
                <a:t>2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331913" y="2492375"/>
            <a:ext cx="863600" cy="973138"/>
            <a:chOff x="2256" y="2544"/>
            <a:chExt cx="720" cy="672"/>
          </a:xfrm>
        </p:grpSpPr>
        <p:sp>
          <p:nvSpPr>
            <p:cNvPr id="15378" name="AutoShape 14"/>
            <p:cNvSpPr>
              <a:spLocks noChangeArrowheads="1"/>
            </p:cNvSpPr>
            <p:nvPr/>
          </p:nvSpPr>
          <p:spPr bwMode="auto">
            <a:xfrm>
              <a:off x="2256" y="2544"/>
              <a:ext cx="720" cy="672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altLang="ru-RU" sz="4000" b="1"/>
            </a:p>
          </p:txBody>
        </p:sp>
        <p:sp>
          <p:nvSpPr>
            <p:cNvPr id="15379" name="Text Box 15"/>
            <p:cNvSpPr txBox="1">
              <a:spLocks noChangeArrowheads="1"/>
            </p:cNvSpPr>
            <p:nvPr/>
          </p:nvSpPr>
          <p:spPr bwMode="auto">
            <a:xfrm>
              <a:off x="2402" y="2722"/>
              <a:ext cx="389" cy="484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4000" b="1"/>
                <a:t>1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524750" y="2492375"/>
            <a:ext cx="862013" cy="957263"/>
            <a:chOff x="2256" y="2544"/>
            <a:chExt cx="720" cy="672"/>
          </a:xfrm>
        </p:grpSpPr>
        <p:sp>
          <p:nvSpPr>
            <p:cNvPr id="15376" name="AutoShape 14"/>
            <p:cNvSpPr>
              <a:spLocks noChangeArrowheads="1"/>
            </p:cNvSpPr>
            <p:nvPr/>
          </p:nvSpPr>
          <p:spPr bwMode="auto">
            <a:xfrm>
              <a:off x="2256" y="2544"/>
              <a:ext cx="720" cy="672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altLang="ru-RU" sz="4000" b="1"/>
            </a:p>
          </p:txBody>
        </p:sp>
        <p:sp>
          <p:nvSpPr>
            <p:cNvPr id="15377" name="Text Box 15"/>
            <p:cNvSpPr txBox="1">
              <a:spLocks noChangeArrowheads="1"/>
            </p:cNvSpPr>
            <p:nvPr/>
          </p:nvSpPr>
          <p:spPr bwMode="auto">
            <a:xfrm>
              <a:off x="2401" y="2722"/>
              <a:ext cx="389" cy="493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4000" b="1"/>
                <a:t>4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580063" y="2492375"/>
            <a:ext cx="855662" cy="1001713"/>
            <a:chOff x="2256" y="2544"/>
            <a:chExt cx="720" cy="672"/>
          </a:xfrm>
        </p:grpSpPr>
        <p:sp>
          <p:nvSpPr>
            <p:cNvPr id="15374" name="AutoShape 14"/>
            <p:cNvSpPr>
              <a:spLocks noChangeArrowheads="1"/>
            </p:cNvSpPr>
            <p:nvPr/>
          </p:nvSpPr>
          <p:spPr bwMode="auto">
            <a:xfrm>
              <a:off x="2256" y="2544"/>
              <a:ext cx="720" cy="672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altLang="ru-RU" sz="4000" b="1"/>
            </a:p>
          </p:txBody>
        </p:sp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2400" y="2722"/>
              <a:ext cx="294" cy="470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4000" b="1"/>
                <a:t>3</a:t>
              </a: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067175" y="4564063"/>
            <a:ext cx="854075" cy="1008062"/>
            <a:chOff x="2256" y="2544"/>
            <a:chExt cx="720" cy="672"/>
          </a:xfrm>
        </p:grpSpPr>
        <p:sp>
          <p:nvSpPr>
            <p:cNvPr id="15372" name="AutoShape 14"/>
            <p:cNvSpPr>
              <a:spLocks noChangeArrowheads="1"/>
            </p:cNvSpPr>
            <p:nvPr/>
          </p:nvSpPr>
          <p:spPr bwMode="auto">
            <a:xfrm>
              <a:off x="2256" y="2544"/>
              <a:ext cx="720" cy="672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altLang="ru-RU" sz="4000" b="1"/>
            </a:p>
          </p:txBody>
        </p:sp>
        <p:sp>
          <p:nvSpPr>
            <p:cNvPr id="15373" name="Text Box 15"/>
            <p:cNvSpPr txBox="1">
              <a:spLocks noChangeArrowheads="1"/>
            </p:cNvSpPr>
            <p:nvPr/>
          </p:nvSpPr>
          <p:spPr bwMode="auto">
            <a:xfrm>
              <a:off x="2401" y="2722"/>
              <a:ext cx="393" cy="468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4000" b="1"/>
                <a:t>5</a:t>
              </a:r>
            </a:p>
          </p:txBody>
        </p:sp>
      </p:grpSp>
      <p:sp>
        <p:nvSpPr>
          <p:cNvPr id="7191" name="WordArt 23"/>
          <p:cNvSpPr>
            <a:spLocks noChangeArrowheads="1" noChangeShapeType="1" noTextEdit="1"/>
          </p:cNvSpPr>
          <p:nvPr/>
        </p:nvSpPr>
        <p:spPr bwMode="auto">
          <a:xfrm rot="5400000">
            <a:off x="-953294" y="2545557"/>
            <a:ext cx="3455987" cy="104775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ПРОВЕРКА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84677" grpId="0"/>
      <p:bldP spid="71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632700" cy="508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/>
              <a:t>УПРАЖНЕНИЕ № 4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640762" cy="5686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200" b="1" smtClean="0"/>
              <a:t>На груше росло 10 груш, а на иве на две меньше. Сколько всего яблок?</a:t>
            </a:r>
          </a:p>
        </p:txBody>
      </p:sp>
      <p:pic>
        <p:nvPicPr>
          <p:cNvPr id="290820" name="Picture 3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133600"/>
            <a:ext cx="16510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821" name="WordArt 6"/>
          <p:cNvSpPr>
            <a:spLocks noChangeArrowheads="1" noChangeShapeType="1" noTextEdit="1"/>
          </p:cNvSpPr>
          <p:nvPr/>
        </p:nvSpPr>
        <p:spPr bwMode="auto">
          <a:xfrm>
            <a:off x="4284663" y="2060575"/>
            <a:ext cx="1296987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290822" name="Rectangle 6"/>
          <p:cNvSpPr>
            <a:spLocks noChangeArrowheads="1"/>
          </p:cNvSpPr>
          <p:nvPr/>
        </p:nvSpPr>
        <p:spPr bwMode="auto">
          <a:xfrm>
            <a:off x="3132138" y="4149725"/>
            <a:ext cx="2519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ru-RU" altLang="ru-RU" sz="2800" b="1">
                <a:solidFill>
                  <a:schemeClr val="hlink"/>
                </a:solidFill>
              </a:rPr>
              <a:t>ПРОВЕРКА</a:t>
            </a:r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>
            <a:off x="0" y="4868863"/>
            <a:ext cx="8964613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ru-RU" altLang="ru-RU" sz="3200" b="1" u="sng">
                <a:solidFill>
                  <a:srgbClr val="33CC33"/>
                </a:solidFill>
              </a:rPr>
              <a:t>ОТВЕТ: </a:t>
            </a:r>
            <a:r>
              <a:rPr lang="ru-RU" altLang="ru-RU" sz="3200" b="1">
                <a:solidFill>
                  <a:srgbClr val="33CC33"/>
                </a:solidFill>
              </a:rPr>
              <a:t>НИСКОЛЬКО,ТАК КАК 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3200" b="1">
                <a:solidFill>
                  <a:srgbClr val="33CC33"/>
                </a:solidFill>
              </a:rPr>
              <a:t>НА ИВЕ ГРУШИ НЕ РАСТУТ! А В ВОПРОСЕ ИДЕТ РЕЧЬ О ЯБЛОКАХ!</a:t>
            </a:r>
          </a:p>
        </p:txBody>
      </p:sp>
      <p:pic>
        <p:nvPicPr>
          <p:cNvPr id="18440" name="Picture 9" descr="wi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1844675"/>
            <a:ext cx="19669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0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0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1" grpId="0" animBg="1"/>
      <p:bldP spid="2908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632700" cy="508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/>
              <a:t>УПРАЖНЕНИЕ № 5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856662" cy="57594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smtClean="0"/>
              <a:t>Составь два одинаковых квадрата из 7 одинаковых палочек. </a:t>
            </a:r>
          </a:p>
        </p:txBody>
      </p:sp>
      <p:sp>
        <p:nvSpPr>
          <p:cNvPr id="293892" name="Line 4"/>
          <p:cNvSpPr>
            <a:spLocks noChangeShapeType="1"/>
          </p:cNvSpPr>
          <p:nvPr/>
        </p:nvSpPr>
        <p:spPr bwMode="auto">
          <a:xfrm>
            <a:off x="1692275" y="1773238"/>
            <a:ext cx="0" cy="935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893" name="Line 5"/>
          <p:cNvSpPr>
            <a:spLocks noChangeShapeType="1"/>
          </p:cNvSpPr>
          <p:nvPr/>
        </p:nvSpPr>
        <p:spPr bwMode="auto">
          <a:xfrm>
            <a:off x="2700338" y="1773238"/>
            <a:ext cx="0" cy="935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894" name="Line 6"/>
          <p:cNvSpPr>
            <a:spLocks noChangeShapeType="1"/>
          </p:cNvSpPr>
          <p:nvPr/>
        </p:nvSpPr>
        <p:spPr bwMode="auto">
          <a:xfrm>
            <a:off x="3635375" y="1773238"/>
            <a:ext cx="0" cy="935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895" name="Line 7"/>
          <p:cNvSpPr>
            <a:spLocks noChangeShapeType="1"/>
          </p:cNvSpPr>
          <p:nvPr/>
        </p:nvSpPr>
        <p:spPr bwMode="auto">
          <a:xfrm>
            <a:off x="4500563" y="1773238"/>
            <a:ext cx="0" cy="935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896" name="Line 8"/>
          <p:cNvSpPr>
            <a:spLocks noChangeShapeType="1"/>
          </p:cNvSpPr>
          <p:nvPr/>
        </p:nvSpPr>
        <p:spPr bwMode="auto">
          <a:xfrm>
            <a:off x="5364163" y="1773238"/>
            <a:ext cx="0" cy="935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897" name="Line 9"/>
          <p:cNvSpPr>
            <a:spLocks noChangeShapeType="1"/>
          </p:cNvSpPr>
          <p:nvPr/>
        </p:nvSpPr>
        <p:spPr bwMode="auto">
          <a:xfrm>
            <a:off x="6300788" y="1773238"/>
            <a:ext cx="0" cy="935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898" name="Line 10"/>
          <p:cNvSpPr>
            <a:spLocks noChangeShapeType="1"/>
          </p:cNvSpPr>
          <p:nvPr/>
        </p:nvSpPr>
        <p:spPr bwMode="auto">
          <a:xfrm>
            <a:off x="7308850" y="1773238"/>
            <a:ext cx="0" cy="935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899" name="Line 11"/>
          <p:cNvSpPr>
            <a:spLocks noChangeShapeType="1"/>
          </p:cNvSpPr>
          <p:nvPr/>
        </p:nvSpPr>
        <p:spPr bwMode="auto">
          <a:xfrm>
            <a:off x="3132138" y="4941888"/>
            <a:ext cx="0" cy="935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900" name="Line 12"/>
          <p:cNvSpPr>
            <a:spLocks noChangeShapeType="1"/>
          </p:cNvSpPr>
          <p:nvPr/>
        </p:nvSpPr>
        <p:spPr bwMode="auto">
          <a:xfrm flipH="1">
            <a:off x="3203575" y="5949950"/>
            <a:ext cx="10080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901" name="Line 13"/>
          <p:cNvSpPr>
            <a:spLocks noChangeShapeType="1"/>
          </p:cNvSpPr>
          <p:nvPr/>
        </p:nvSpPr>
        <p:spPr bwMode="auto">
          <a:xfrm flipV="1">
            <a:off x="3276600" y="4868863"/>
            <a:ext cx="1008063" cy="31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902" name="Line 14"/>
          <p:cNvSpPr>
            <a:spLocks noChangeShapeType="1"/>
          </p:cNvSpPr>
          <p:nvPr/>
        </p:nvSpPr>
        <p:spPr bwMode="auto">
          <a:xfrm>
            <a:off x="4356100" y="4941888"/>
            <a:ext cx="0" cy="935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 flipV="1">
            <a:off x="4356100" y="5949950"/>
            <a:ext cx="1081088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904" name="Line 16"/>
          <p:cNvSpPr>
            <a:spLocks noChangeShapeType="1"/>
          </p:cNvSpPr>
          <p:nvPr/>
        </p:nvSpPr>
        <p:spPr bwMode="auto">
          <a:xfrm>
            <a:off x="4427538" y="4868863"/>
            <a:ext cx="10080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905" name="Line 17"/>
          <p:cNvSpPr>
            <a:spLocks noChangeShapeType="1"/>
          </p:cNvSpPr>
          <p:nvPr/>
        </p:nvSpPr>
        <p:spPr bwMode="auto">
          <a:xfrm>
            <a:off x="5508625" y="4941888"/>
            <a:ext cx="0" cy="935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906" name="Rectangle 18"/>
          <p:cNvSpPr>
            <a:spLocks noChangeArrowheads="1"/>
          </p:cNvSpPr>
          <p:nvPr/>
        </p:nvSpPr>
        <p:spPr bwMode="auto">
          <a:xfrm>
            <a:off x="3132138" y="3284538"/>
            <a:ext cx="2519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ru-RU" altLang="ru-RU" sz="2800" b="1">
                <a:solidFill>
                  <a:schemeClr val="hlink"/>
                </a:solidFill>
              </a:rPr>
              <a:t>ПРОВЕРКА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9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93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 animBg="1"/>
      <p:bldP spid="293893" grpId="0" animBg="1"/>
      <p:bldP spid="293894" grpId="0" animBg="1"/>
      <p:bldP spid="293895" grpId="0" animBg="1"/>
      <p:bldP spid="293896" grpId="0" animBg="1"/>
      <p:bldP spid="293897" grpId="0" animBg="1"/>
      <p:bldP spid="293898" grpId="0" animBg="1"/>
      <p:bldP spid="293899" grpId="0" animBg="1"/>
      <p:bldP spid="293900" grpId="0" animBg="1"/>
      <p:bldP spid="293901" grpId="0" animBg="1"/>
      <p:bldP spid="293902" grpId="0" animBg="1"/>
      <p:bldP spid="293903" grpId="0" animBg="1"/>
      <p:bldP spid="293904" grpId="0" animBg="1"/>
      <p:bldP spid="2939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мышления: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инертность, низкая продуктивность, неустойчивость мыслительной деятельности;</a:t>
            </a:r>
          </a:p>
          <a:p>
            <a:r>
              <a:rPr lang="ru-RU" dirty="0"/>
              <a:t>нарушением процессов обобщения анализа и синтеза, абстрагирования;</a:t>
            </a:r>
          </a:p>
          <a:p>
            <a:r>
              <a:rPr lang="ru-RU" dirty="0"/>
              <a:t>трудность усвоения специальных понятий и обобщающих слов;</a:t>
            </a:r>
          </a:p>
          <a:p>
            <a:r>
              <a:rPr lang="ru-RU" dirty="0"/>
              <a:t>низкий уровень словесно-логического </a:t>
            </a:r>
            <a:r>
              <a:rPr lang="ru-RU" dirty="0" smtClean="0"/>
              <a:t>мышления.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350" y="692150"/>
            <a:ext cx="6553200" cy="792163"/>
          </a:xfrm>
        </p:spPr>
        <p:txBody>
          <a:bodyPr/>
          <a:lstStyle/>
          <a:p>
            <a:pPr algn="ctr"/>
            <a:r>
              <a:rPr lang="ru-RU" altLang="ru-RU" sz="2800" b="1" smtClean="0"/>
              <a:t>Работа с текстом.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484313"/>
            <a:ext cx="7715304" cy="4968875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ru-RU" altLang="ru-RU" sz="2000" dirty="0" smtClean="0"/>
              <a:t>     Прочитай стихотворение </a:t>
            </a:r>
            <a:r>
              <a:rPr lang="ru-RU" altLang="ru-RU" sz="2000" dirty="0" err="1" smtClean="0"/>
              <a:t>Р.Сефа</a:t>
            </a:r>
            <a:r>
              <a:rPr lang="ru-RU" altLang="ru-RU" sz="2000" dirty="0" smtClean="0"/>
              <a:t>.</a:t>
            </a:r>
          </a:p>
          <a:p>
            <a:pPr marL="457200" indent="-457200">
              <a:buFontTx/>
              <a:buNone/>
            </a:pPr>
            <a:endParaRPr lang="ru-RU" altLang="ru-RU" sz="2000" dirty="0" smtClean="0"/>
          </a:p>
          <a:p>
            <a:pPr marL="457200" indent="-457200">
              <a:buFontTx/>
              <a:buNone/>
            </a:pPr>
            <a:r>
              <a:rPr lang="ru-RU" altLang="ru-RU" sz="2000" dirty="0" smtClean="0"/>
              <a:t>Я разбил сегодня вазу,             Я вначале  влез  на стул</a:t>
            </a:r>
          </a:p>
          <a:p>
            <a:pPr marL="457200" indent="-457200">
              <a:buFontTx/>
              <a:buNone/>
            </a:pPr>
            <a:r>
              <a:rPr lang="ru-RU" altLang="ru-RU" sz="2000" dirty="0" smtClean="0"/>
              <a:t>Но разбил ее не сразу.             И буфет перевернул.</a:t>
            </a:r>
          </a:p>
          <a:p>
            <a:pPr marL="457200" indent="-457200">
              <a:buFontTx/>
              <a:buNone/>
            </a:pPr>
            <a:endParaRPr lang="ru-RU" altLang="ru-RU" sz="2000" dirty="0" smtClean="0"/>
          </a:p>
          <a:p>
            <a:pPr marL="457200" indent="-457200">
              <a:buFontTx/>
              <a:buNone/>
            </a:pPr>
            <a:r>
              <a:rPr lang="ru-RU" altLang="ru-RU" sz="2000" dirty="0" smtClean="0"/>
              <a:t>В этом стихотворении описаны события:</a:t>
            </a:r>
          </a:p>
          <a:p>
            <a:pPr marL="457200" indent="-457200">
              <a:buFontTx/>
              <a:buNone/>
            </a:pPr>
            <a:r>
              <a:rPr lang="ru-RU" altLang="ru-RU" sz="2000" dirty="0" smtClean="0"/>
              <a:t>А. Разбил вазу</a:t>
            </a:r>
          </a:p>
          <a:p>
            <a:pPr marL="457200" indent="-457200">
              <a:buFontTx/>
              <a:buNone/>
            </a:pPr>
            <a:r>
              <a:rPr lang="ru-RU" altLang="ru-RU" sz="2000" dirty="0" smtClean="0"/>
              <a:t>Б. Перевернул буфет.</a:t>
            </a:r>
          </a:p>
          <a:p>
            <a:pPr marL="457200" indent="-457200">
              <a:buFontTx/>
              <a:buNone/>
            </a:pPr>
            <a:r>
              <a:rPr lang="ru-RU" altLang="ru-RU" sz="2000" dirty="0" smtClean="0"/>
              <a:t>В. Влез на стул.</a:t>
            </a:r>
          </a:p>
          <a:p>
            <a:pPr marL="457200" indent="-457200">
              <a:buFontTx/>
              <a:buNone/>
            </a:pPr>
            <a:r>
              <a:rPr lang="ru-RU" altLang="ru-RU" sz="2000" dirty="0" smtClean="0"/>
              <a:t>Расположи эти события в нужной последовательности.</a:t>
            </a:r>
          </a:p>
          <a:p>
            <a:pPr marL="457200" indent="-457200">
              <a:buFontTx/>
              <a:buNone/>
            </a:pPr>
            <a:r>
              <a:rPr lang="ru-RU" altLang="ru-RU" sz="2000" dirty="0" smtClean="0"/>
              <a:t>                    1 - .....          2 - .......       3 - .....</a:t>
            </a:r>
          </a:p>
          <a:p>
            <a:pPr marL="457200" indent="-457200">
              <a:buFontTx/>
              <a:buNone/>
            </a:pPr>
            <a:r>
              <a:rPr lang="ru-RU" altLang="ru-RU" sz="2000" dirty="0" smtClean="0"/>
              <a:t>Найди причину и следствие события Б.</a:t>
            </a:r>
          </a:p>
          <a:p>
            <a:pPr marL="457200" indent="-457200">
              <a:buFontTx/>
              <a:buNone/>
            </a:pPr>
            <a:r>
              <a:rPr lang="ru-RU" altLang="ru-RU" sz="2000" dirty="0" smtClean="0"/>
              <a:t>Причина Б-_______________, следствие Б - ________________</a:t>
            </a:r>
          </a:p>
          <a:p>
            <a:pPr marL="457200" indent="-457200">
              <a:buFontTx/>
              <a:buNone/>
            </a:pPr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428604"/>
            <a:ext cx="3075804" cy="12858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</a:rPr>
              <a:t>Задания направленные на развитие памяти</a:t>
            </a:r>
            <a:endParaRPr lang="ru-RU" sz="3200" dirty="0">
              <a:effectLst/>
            </a:endParaRPr>
          </a:p>
        </p:txBody>
      </p:sp>
      <p:pic>
        <p:nvPicPr>
          <p:cNvPr id="1026" name="Picture 2" descr="C:\Downloads\Фотографии на стене сообщества\01-MDDhcEaEtzg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963211"/>
            <a:ext cx="6357950" cy="5894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wnloads\Фотографии на стене сообщества\02-UT-001ISACQ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85852" y="316953"/>
            <a:ext cx="6680702" cy="6326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wnloads\Фотографии на стене сообщества\03-i-vl4z9A3sU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82277" y="571480"/>
            <a:ext cx="7861723" cy="5883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C:\Downloads\Фотографии на стене сообщества\04-vSOcxKKPNzw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643042" y="253676"/>
            <a:ext cx="5500726" cy="6390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wnloads\Фотографии на стене сообщества\05-7qPV96fuRIE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00166" y="150930"/>
            <a:ext cx="6143668" cy="6556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wnloads\Фотографии на стене сообщества\10-5IBo_wKgfSM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835696" y="2427"/>
            <a:ext cx="5976664" cy="6766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http://games-for-kids.ru/</a:t>
            </a:r>
            <a:r>
              <a:rPr lang="ru-RU" dirty="0"/>
              <a:t>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5FB3671-94AB-4202-AB03-4322E06A2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276923"/>
            <a:ext cx="8322890" cy="4679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https://b-trainika.com/</a:t>
            </a:r>
            <a:r>
              <a:rPr lang="ru-RU" dirty="0"/>
              <a:t>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3F1BDA0-73A4-48FB-99D8-2E2A05997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813" y="1052737"/>
            <a:ext cx="8721637" cy="4903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https://wikium.ru/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://im0-tub-ru.yandex.net/i?id=7c2fdb86ba814785357b9c25fe3096e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http://www.pixic.ru/i/8011s161p3l3r69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43608" y="1268760"/>
            <a:ext cx="7812413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памяти: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значительное ослабление памяти(ограниченны объем запоминания, продолжительность запоминания смысловой информации);</a:t>
            </a:r>
          </a:p>
          <a:p>
            <a:r>
              <a:rPr lang="ru-RU" dirty="0"/>
              <a:t>склонность к механическому бездумному заучиванию материала;</a:t>
            </a:r>
          </a:p>
          <a:p>
            <a:r>
              <a:rPr lang="ru-RU" dirty="0"/>
              <a:t>сложности в воспроизведении словесного материала;</a:t>
            </a:r>
          </a:p>
          <a:p>
            <a:r>
              <a:rPr lang="ru-RU" dirty="0"/>
              <a:t>с</a:t>
            </a:r>
            <a:r>
              <a:rPr lang="ru-RU"/>
              <a:t>ложность </a:t>
            </a:r>
            <a:r>
              <a:rPr lang="ru-RU" dirty="0"/>
              <a:t>в самоорганизации </a:t>
            </a:r>
            <a:r>
              <a:rPr lang="ru-RU"/>
              <a:t>мнемонической деятельности.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https://iqsha.ru/uprazhneniya/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8130" name="AutoShape 2" descr="https://i.gyazo.com/f7fdc8c2b8d7a383f15cc27e6df459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https://i.gyazo.com/f7fdc8c2b8d7a383f15cc27e6df459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4" name="AutoShape 6" descr="https://i.gyazo.com/f7fdc8c2b8d7a383f15cc27e6df459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5" name="Picture 7" descr="C:\Users\MutGK\Desktop\f7fdc8c2b8d7a383f15cc27e6df459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0768"/>
            <a:ext cx="6935654" cy="5096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b="1" dirty="0" smtClean="0">
                <a:solidFill>
                  <a:schemeClr val="folHlink"/>
                </a:solidFill>
                <a:effectLst/>
              </a:rPr>
              <a:t>Задания, направленные на развитие логического мышления:</a:t>
            </a:r>
            <a:endParaRPr lang="ru-RU" sz="32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/>
              <a:t>Задачи на смекалку.</a:t>
            </a:r>
          </a:p>
          <a:p>
            <a:r>
              <a:rPr lang="ru-RU" altLang="ru-RU" dirty="0" smtClean="0"/>
              <a:t>Задачи-шутки.</a:t>
            </a:r>
          </a:p>
          <a:p>
            <a:r>
              <a:rPr lang="ru-RU" altLang="ru-RU" dirty="0" smtClean="0"/>
              <a:t>Числовые фигуры.</a:t>
            </a:r>
          </a:p>
          <a:p>
            <a:r>
              <a:rPr lang="ru-RU" altLang="ru-RU" dirty="0" smtClean="0"/>
              <a:t>Задачи с геометрическим содержанием.</a:t>
            </a:r>
          </a:p>
          <a:p>
            <a:r>
              <a:rPr lang="ru-RU" altLang="ru-RU" dirty="0" smtClean="0"/>
              <a:t>Логические упражнения со словами.</a:t>
            </a:r>
          </a:p>
          <a:p>
            <a:r>
              <a:rPr lang="ru-RU" altLang="ru-RU" dirty="0" smtClean="0"/>
              <a:t>Математические игры.</a:t>
            </a:r>
          </a:p>
          <a:p>
            <a:r>
              <a:rPr lang="ru-RU" altLang="ru-RU" dirty="0" smtClean="0"/>
              <a:t>Кроссворды и ребусы.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обложка копия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7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2571750" y="3357563"/>
            <a:ext cx="404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0070C0"/>
                </a:solidFill>
                <a:latin typeface="Calibri" pitchFamily="34" charset="0"/>
              </a:rPr>
              <a:t>Цель: развитие логического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11538350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Безимени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2" descr="Безимени-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71500"/>
            <a:ext cx="19288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3" descr="Безимени-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42887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93338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1285860"/>
            <a:ext cx="71438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Развивающая игра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«Что сначала, что потом»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0232" y="3429000"/>
            <a:ext cx="55034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Цель: развитие логического мышления</a:t>
            </a:r>
          </a:p>
        </p:txBody>
      </p:sp>
      <p:pic>
        <p:nvPicPr>
          <p:cNvPr id="614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572000"/>
            <a:ext cx="10223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143375"/>
            <a:ext cx="100171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714875"/>
            <a:ext cx="9652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4143375"/>
            <a:ext cx="99536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01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928688"/>
            <a:ext cx="184467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928688"/>
            <a:ext cx="181292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28688"/>
            <a:ext cx="1922462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28688"/>
            <a:ext cx="1857375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1071563" y="4143375"/>
            <a:ext cx="625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400">
                <a:solidFill>
                  <a:schemeClr val="accent1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7500938" y="4071938"/>
            <a:ext cx="625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400">
                <a:solidFill>
                  <a:schemeClr val="accent1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5429250" y="4143375"/>
            <a:ext cx="625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400">
                <a:solidFill>
                  <a:schemeClr val="accent1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3357563" y="4143375"/>
            <a:ext cx="625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400">
                <a:solidFill>
                  <a:schemeClr val="accent1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43000" y="5286375"/>
            <a:ext cx="604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dirty="0">
                <a:latin typeface="Verdana" pitchFamily="34" charset="0"/>
              </a:rPr>
              <a:t>?</a:t>
            </a:r>
          </a:p>
        </p:txBody>
      </p: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3357563" y="5286375"/>
            <a:ext cx="6048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>
                <a:latin typeface="Verdana" pitchFamily="34" charset="0"/>
              </a:rPr>
              <a:t>?</a:t>
            </a: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5500688" y="5286375"/>
            <a:ext cx="6048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>
                <a:latin typeface="Verdana" pitchFamily="34" charset="0"/>
              </a:rPr>
              <a:t>?</a:t>
            </a:r>
          </a:p>
        </p:txBody>
      </p:sp>
      <p:sp>
        <p:nvSpPr>
          <p:cNvPr id="8205" name="TextBox 13"/>
          <p:cNvSpPr txBox="1">
            <a:spLocks noChangeArrowheads="1"/>
          </p:cNvSpPr>
          <p:nvPr/>
        </p:nvSpPr>
        <p:spPr bwMode="auto">
          <a:xfrm>
            <a:off x="7572375" y="5286375"/>
            <a:ext cx="604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>
                <a:latin typeface="Verdan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1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642938"/>
            <a:ext cx="1560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42938"/>
            <a:ext cx="15716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642938"/>
            <a:ext cx="1566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517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714375"/>
            <a:ext cx="15001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714375"/>
            <a:ext cx="14747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7188" y="3429000"/>
            <a:ext cx="809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800">
                <a:solidFill>
                  <a:srgbClr val="7030A0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8201" name="TextBox 15"/>
          <p:cNvSpPr txBox="1">
            <a:spLocks noChangeArrowheads="1"/>
          </p:cNvSpPr>
          <p:nvPr/>
        </p:nvSpPr>
        <p:spPr bwMode="auto">
          <a:xfrm>
            <a:off x="6357938" y="3429000"/>
            <a:ext cx="809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800">
                <a:solidFill>
                  <a:srgbClr val="7030A0"/>
                </a:solidFill>
                <a:latin typeface="Cambria" pitchFamily="18" charset="0"/>
              </a:rPr>
              <a:t>5</a:t>
            </a:r>
          </a:p>
        </p:txBody>
      </p:sp>
      <p:sp>
        <p:nvSpPr>
          <p:cNvPr id="8202" name="TextBox 16"/>
          <p:cNvSpPr txBox="1">
            <a:spLocks noChangeArrowheads="1"/>
          </p:cNvSpPr>
          <p:nvPr/>
        </p:nvSpPr>
        <p:spPr bwMode="auto">
          <a:xfrm>
            <a:off x="4857750" y="3429000"/>
            <a:ext cx="809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800">
                <a:solidFill>
                  <a:srgbClr val="7030A0"/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203" name="TextBox 17"/>
          <p:cNvSpPr txBox="1">
            <a:spLocks noChangeArrowheads="1"/>
          </p:cNvSpPr>
          <p:nvPr/>
        </p:nvSpPr>
        <p:spPr bwMode="auto">
          <a:xfrm>
            <a:off x="3286125" y="3357563"/>
            <a:ext cx="8096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800">
                <a:solidFill>
                  <a:srgbClr val="7030A0"/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8204" name="TextBox 18"/>
          <p:cNvSpPr txBox="1">
            <a:spLocks noChangeArrowheads="1"/>
          </p:cNvSpPr>
          <p:nvPr/>
        </p:nvSpPr>
        <p:spPr bwMode="auto">
          <a:xfrm>
            <a:off x="1785938" y="3429000"/>
            <a:ext cx="809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800">
                <a:solidFill>
                  <a:srgbClr val="7030A0"/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8205" name="TextBox 19"/>
          <p:cNvSpPr txBox="1">
            <a:spLocks noChangeArrowheads="1"/>
          </p:cNvSpPr>
          <p:nvPr/>
        </p:nvSpPr>
        <p:spPr bwMode="auto">
          <a:xfrm>
            <a:off x="7929563" y="3357563"/>
            <a:ext cx="8096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800">
                <a:solidFill>
                  <a:srgbClr val="7030A0"/>
                </a:solidFill>
                <a:latin typeface="Cambria" pitchFamily="18" charset="0"/>
              </a:rPr>
              <a:t>6</a:t>
            </a:r>
          </a:p>
        </p:txBody>
      </p:sp>
      <p:sp>
        <p:nvSpPr>
          <p:cNvPr id="8206" name="TextBox 20"/>
          <p:cNvSpPr txBox="1">
            <a:spLocks noChangeArrowheads="1"/>
          </p:cNvSpPr>
          <p:nvPr/>
        </p:nvSpPr>
        <p:spPr bwMode="auto">
          <a:xfrm>
            <a:off x="500063" y="5000625"/>
            <a:ext cx="509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>
                <a:solidFill>
                  <a:srgbClr val="FF0000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8207" name="TextBox 21"/>
          <p:cNvSpPr txBox="1">
            <a:spLocks noChangeArrowheads="1"/>
          </p:cNvSpPr>
          <p:nvPr/>
        </p:nvSpPr>
        <p:spPr bwMode="auto">
          <a:xfrm>
            <a:off x="3429000" y="5000625"/>
            <a:ext cx="509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>
                <a:solidFill>
                  <a:srgbClr val="FF0000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8208" name="TextBox 22"/>
          <p:cNvSpPr txBox="1">
            <a:spLocks noChangeArrowheads="1"/>
          </p:cNvSpPr>
          <p:nvPr/>
        </p:nvSpPr>
        <p:spPr bwMode="auto">
          <a:xfrm>
            <a:off x="1857375" y="5000625"/>
            <a:ext cx="509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>
                <a:solidFill>
                  <a:srgbClr val="FF0000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8209" name="TextBox 23"/>
          <p:cNvSpPr txBox="1">
            <a:spLocks noChangeArrowheads="1"/>
          </p:cNvSpPr>
          <p:nvPr/>
        </p:nvSpPr>
        <p:spPr bwMode="auto">
          <a:xfrm>
            <a:off x="5000625" y="5000625"/>
            <a:ext cx="509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>
                <a:solidFill>
                  <a:srgbClr val="FF0000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8210" name="TextBox 24"/>
          <p:cNvSpPr txBox="1">
            <a:spLocks noChangeArrowheads="1"/>
          </p:cNvSpPr>
          <p:nvPr/>
        </p:nvSpPr>
        <p:spPr bwMode="auto">
          <a:xfrm>
            <a:off x="6572250" y="5000625"/>
            <a:ext cx="509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>
                <a:solidFill>
                  <a:srgbClr val="FF0000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8211" name="TextBox 25"/>
          <p:cNvSpPr txBox="1">
            <a:spLocks noChangeArrowheads="1"/>
          </p:cNvSpPr>
          <p:nvPr/>
        </p:nvSpPr>
        <p:spPr bwMode="auto">
          <a:xfrm>
            <a:off x="8143875" y="4929188"/>
            <a:ext cx="509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>
                <a:solidFill>
                  <a:srgbClr val="FF0000"/>
                </a:solidFill>
                <a:latin typeface="Cambri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86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98</TotalTime>
  <Words>470</Words>
  <Application>Microsoft Office PowerPoint</Application>
  <PresentationFormat>Экран (4:3)</PresentationFormat>
  <Paragraphs>98</Paragraphs>
  <Slides>31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Calibri</vt:lpstr>
      <vt:lpstr>Cambria</vt:lpstr>
      <vt:lpstr>Corbel</vt:lpstr>
      <vt:lpstr>Gill Sans MT</vt:lpstr>
      <vt:lpstr>Impact</vt:lpstr>
      <vt:lpstr>Times New Roman</vt:lpstr>
      <vt:lpstr>Verdana</vt:lpstr>
      <vt:lpstr>Wingdings 2</vt:lpstr>
      <vt:lpstr>Солнцестояние</vt:lpstr>
      <vt:lpstr>Развитие  внимания, мышления и памяти детей с ОВЗ игры и упражнения</vt:lpstr>
      <vt:lpstr>Особенности мышления:</vt:lpstr>
      <vt:lpstr>Особенности памяти:</vt:lpstr>
      <vt:lpstr>Задания, направленные на развитие логического мышления: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Ребусы</vt:lpstr>
      <vt:lpstr>Ребусы</vt:lpstr>
      <vt:lpstr>Упражнение № 1</vt:lpstr>
      <vt:lpstr>Упражнение № 2</vt:lpstr>
      <vt:lpstr>ПРОВЕРКА</vt:lpstr>
      <vt:lpstr>УПРАЖНЕНИЕ № 3</vt:lpstr>
      <vt:lpstr>УПРАЖНЕНИЕ № 4</vt:lpstr>
      <vt:lpstr>УПРАЖНЕНИЕ № 5</vt:lpstr>
      <vt:lpstr>Работа с текстом.</vt:lpstr>
      <vt:lpstr>Задания направленные на развитие памяти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http://games-for-kids.ru/ </vt:lpstr>
      <vt:lpstr>https://b-trainika.com/ </vt:lpstr>
      <vt:lpstr>https://wikium.ru/ </vt:lpstr>
      <vt:lpstr>https://iqsha.ru/uprazhneniya/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мышления и памяти детей с ОВЗ игры и упражнения</dc:title>
  <dc:creator>Мутагарова Г. К.</dc:creator>
  <cp:lastModifiedBy>User</cp:lastModifiedBy>
  <cp:revision>23</cp:revision>
  <dcterms:created xsi:type="dcterms:W3CDTF">2018-04-20T10:08:35Z</dcterms:created>
  <dcterms:modified xsi:type="dcterms:W3CDTF">2025-01-23T01:08:08Z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1010899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